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embeddedFontLst>
    <p:embeddedFont>
      <p:font typeface="Gothic A1 Light" panose="020B0600000101010101" charset="-127"/>
      <p:regular r:id="rId13"/>
    </p:embeddedFont>
    <p:embeddedFont>
      <p:font typeface="Kim jung chul Gothic Bold" panose="020B0600000101010101" charset="-127"/>
      <p:bold r:id="rId14"/>
    </p:embeddedFont>
    <p:embeddedFont>
      <p:font typeface="Kim jung chul Gothic Regular" panose="020B0600000101010101" charset="-127"/>
      <p:regular r:id="rId15"/>
    </p:embeddedFont>
    <p:embeddedFont>
      <p:font typeface="Pretendard ExtraBold" panose="020B0600000101010101" charset="-127"/>
      <p:bold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4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29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개발 환경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63757" y="2395021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1.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개요 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(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주제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,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배경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, </a:t>
            </a:r>
            <a:r>
              <a:rPr lang="ko-KR" altLang="en-US" sz="10666" spc="-747" dirty="0">
                <a:solidFill>
                  <a:schemeClr val="accent1"/>
                </a:solidFill>
                <a:ea typeface="Kim jung chul Gothic Regular"/>
              </a:rPr>
              <a:t>목적</a:t>
            </a:r>
            <a:r>
              <a:rPr lang="en-US" altLang="ko-KR" sz="10666" spc="-747" dirty="0">
                <a:solidFill>
                  <a:schemeClr val="accent1"/>
                </a:solidFill>
                <a:ea typeface="Kim jung chul Gothic Regular"/>
              </a:rPr>
              <a:t>)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 </a:t>
            </a:r>
            <a:endParaRPr lang="en" sz="10666" b="0" i="0" u="none" strike="noStrike" spc="-747" dirty="0">
              <a:solidFill>
                <a:schemeClr val="accent1"/>
              </a:solidFill>
              <a:ea typeface="Kim jung chul 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solidFill>
                  <a:schemeClr val="accent1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solidFill>
                  <a:schemeClr val="accent1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개발 도구 </a:t>
            </a:r>
            <a:endParaRPr lang="ko-KR" sz="8000" i="0" u="none" strike="noStrike" spc="-747" dirty="0">
              <a:solidFill>
                <a:schemeClr val="accent1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solidFill>
                  <a:schemeClr val="accent1"/>
                </a:solidFill>
                <a:ea typeface="Kim jung chul Gothic Bold"/>
              </a:rPr>
              <a:t>3. </a:t>
            </a:r>
            <a:r>
              <a:rPr lang="ko-KR" altLang="en-US" sz="8000" b="0" i="0" u="none" strike="noStrike" spc="-747" dirty="0">
                <a:solidFill>
                  <a:schemeClr val="accent1"/>
                </a:solidFill>
                <a:ea typeface="Kim jung chul Gothic Bold"/>
              </a:rPr>
              <a:t>개발 환경 및 일정 관리 </a:t>
            </a:r>
            <a:endParaRPr lang="ko-KR" sz="8000" b="0" i="0" u="none" strike="noStrike" spc="-747" dirty="0">
              <a:solidFill>
                <a:schemeClr val="accent1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4987EB1-E08E-9117-193A-E449EAD7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475" y="2940326"/>
            <a:ext cx="10281554" cy="9448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498529E-77C0-E762-E0CE-F34F650C3507}"/>
              </a:ext>
            </a:extLst>
          </p:cNvPr>
          <p:cNvSpPr txBox="1"/>
          <p:nvPr/>
        </p:nvSpPr>
        <p:spPr>
          <a:xfrm>
            <a:off x="1425604" y="9112526"/>
            <a:ext cx="1061399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/>
              <a:t>개발 방식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ko-KR" altLang="en-US" sz="3000" dirty="0"/>
              <a:t>팀 협업 기반 프로젝트 진행</a:t>
            </a:r>
          </a:p>
          <a:p>
            <a:r>
              <a:rPr lang="ko-KR" altLang="en-US" sz="3000" b="1" dirty="0"/>
              <a:t>테스트 환경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ko-KR" altLang="en-US" sz="3000" dirty="0"/>
              <a:t>로컬 서버 및 웹 브라우저에서 기능 테스트</a:t>
            </a:r>
          </a:p>
          <a:p>
            <a:br>
              <a:rPr lang="ko-KR" altLang="en-US" sz="3000" dirty="0"/>
            </a:br>
            <a:endParaRPr lang="ko-KR" altLang="en-US" sz="3000" dirty="0"/>
          </a:p>
          <a:p>
            <a:r>
              <a:rPr lang="ko-KR" altLang="en-US" sz="3000" b="1" dirty="0"/>
              <a:t>📅 일정 관리</a:t>
            </a:r>
          </a:p>
          <a:p>
            <a:r>
              <a:rPr lang="ko-KR" altLang="en-US" sz="3000" b="1" dirty="0"/>
              <a:t>관리 방식</a:t>
            </a:r>
            <a:r>
              <a:rPr lang="ko-KR" altLang="en-US" sz="3000" dirty="0"/>
              <a:t> </a:t>
            </a:r>
            <a:r>
              <a:rPr lang="en-US" altLang="ko-KR" sz="3000" dirty="0"/>
              <a:t>: WBS(Work Breakdown Structure)</a:t>
            </a:r>
            <a:r>
              <a:rPr lang="ko-KR" altLang="en-US" sz="3000" dirty="0"/>
              <a:t>를 활용한 일정 관리</a:t>
            </a:r>
            <a:br>
              <a:rPr lang="en-US" altLang="ko-KR" sz="3000" dirty="0"/>
            </a:br>
            <a:br>
              <a:rPr lang="en-US" altLang="ko-KR" sz="3000" dirty="0"/>
            </a:br>
            <a:endParaRPr lang="ko-KR" altLang="en-US" sz="3000" dirty="0"/>
          </a:p>
          <a:p>
            <a:endParaRPr lang="ko-KR" altLang="en-US" dirty="0"/>
          </a:p>
        </p:txBody>
      </p:sp>
      <p:sp>
        <p:nvSpPr>
          <p:cNvPr id="57" name="Rectangle 3">
            <a:extLst>
              <a:ext uri="{FF2B5EF4-FFF2-40B4-BE49-F238E27FC236}">
                <a16:creationId xmlns:a16="http://schemas.microsoft.com/office/drawing/2014/main" id="{4E67A9EE-39B2-9517-3A86-6AFD2BB16DD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78377" y="6023032"/>
            <a:ext cx="105156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요구사항 분석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프로젝트 기능 정의 및 설계 방향 확정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설계 단계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DB 및 화면 설계, 시스템 구조도 작성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구현 단계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ko-KR" altLang="ko-KR" sz="3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프론트엔드·백엔드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개발, 연동 테스트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테스트 및 검증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기능 테스트 및 오류 수정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3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발표 준비</a:t>
            </a: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결과 정리 및 문서화</a:t>
            </a:r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5F2E3B09-4697-4DAB-DC87-67AB215FD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127913" y="10333539"/>
            <a:ext cx="9677400" cy="17690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59" name="Picture 11">
            <a:extLst>
              <a:ext uri="{FF2B5EF4-FFF2-40B4-BE49-F238E27FC236}">
                <a16:creationId xmlns:a16="http://schemas.microsoft.com/office/drawing/2014/main" id="{151B29DD-BDDA-966D-6FA6-1B4256A79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026" y="7674684"/>
            <a:ext cx="9677400" cy="1569559"/>
          </a:xfrm>
          <a:prstGeom prst="rect">
            <a:avLst/>
          </a:prstGeom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id="{A56BAE59-FE0A-A322-8B7B-16A95018B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1226" y="5945372"/>
            <a:ext cx="9677400" cy="1569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61" name="Picture 13">
            <a:extLst>
              <a:ext uri="{FF2B5EF4-FFF2-40B4-BE49-F238E27FC236}">
                <a16:creationId xmlns:a16="http://schemas.microsoft.com/office/drawing/2014/main" id="{474798D7-73C5-F277-E59C-1457F25D7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8096" y="4292767"/>
            <a:ext cx="9677400" cy="1569559"/>
          </a:xfrm>
          <a:prstGeom prst="rect">
            <a:avLst/>
          </a:prstGeom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DFDCB111-3FD1-D794-E307-63BFF2BAEC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27913" y="2769537"/>
            <a:ext cx="9677400" cy="1569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3" name="TextBox 16">
            <a:extLst>
              <a:ext uri="{FF2B5EF4-FFF2-40B4-BE49-F238E27FC236}">
                <a16:creationId xmlns:a16="http://schemas.microsoft.com/office/drawing/2014/main" id="{00F96D3B-7620-1263-8CBB-1E3D0F97AA90}"/>
              </a:ext>
            </a:extLst>
          </p:cNvPr>
          <p:cNvSpPr txBox="1"/>
          <p:nvPr/>
        </p:nvSpPr>
        <p:spPr>
          <a:xfrm>
            <a:off x="12623800" y="3219726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01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F63F4466-98A4-71D4-870B-5A11242CBA15}"/>
              </a:ext>
            </a:extLst>
          </p:cNvPr>
          <p:cNvSpPr txBox="1"/>
          <p:nvPr/>
        </p:nvSpPr>
        <p:spPr>
          <a:xfrm>
            <a:off x="15330533" y="2937233"/>
            <a:ext cx="6616700" cy="72883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>
              <a:lnSpc>
                <a:spcPct val="91299"/>
              </a:lnSpc>
            </a:pPr>
            <a:r>
              <a:rPr lang="ko-KR" altLang="ko-KR" sz="2800" b="1" dirty="0">
                <a:latin typeface="Arial" panose="020B0604020202020204" pitchFamily="34" charset="0"/>
              </a:rPr>
              <a:t>요구사항 분석</a:t>
            </a:r>
            <a:r>
              <a:rPr lang="ko-KR" altLang="ko-KR" sz="2800" dirty="0">
                <a:latin typeface="Arial" panose="020B0604020202020204" pitchFamily="34" charset="0"/>
              </a:rPr>
              <a:t> – 프로젝트 기능 정의 및 설계 방향 확정</a:t>
            </a:r>
          </a:p>
          <a:p>
            <a:pPr lvl="0" algn="l">
              <a:lnSpc>
                <a:spcPct val="91299"/>
              </a:lnSpc>
            </a:pP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89B2B0AC-9630-D3D0-7D73-745086F5EE1B}"/>
              </a:ext>
            </a:extLst>
          </p:cNvPr>
          <p:cNvSpPr txBox="1"/>
          <p:nvPr/>
        </p:nvSpPr>
        <p:spPr>
          <a:xfrm>
            <a:off x="15481300" y="4032526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AB5274D7-E6A0-A29B-CB73-044C0873434A}"/>
              </a:ext>
            </a:extLst>
          </p:cNvPr>
          <p:cNvSpPr txBox="1"/>
          <p:nvPr/>
        </p:nvSpPr>
        <p:spPr>
          <a:xfrm>
            <a:off x="12790783" y="4843747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69" name="TextBox 22">
            <a:extLst>
              <a:ext uri="{FF2B5EF4-FFF2-40B4-BE49-F238E27FC236}">
                <a16:creationId xmlns:a16="http://schemas.microsoft.com/office/drawing/2014/main" id="{8ED7AFC7-6D65-4F7A-A953-A926665BF2ED}"/>
              </a:ext>
            </a:extLst>
          </p:cNvPr>
          <p:cNvSpPr txBox="1"/>
          <p:nvPr/>
        </p:nvSpPr>
        <p:spPr>
          <a:xfrm>
            <a:off x="12790783" y="6529971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03</a:t>
            </a: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680D7F2A-55AE-BE4D-E7CB-77F3FE7BE236}"/>
              </a:ext>
            </a:extLst>
          </p:cNvPr>
          <p:cNvSpPr txBox="1"/>
          <p:nvPr/>
        </p:nvSpPr>
        <p:spPr>
          <a:xfrm>
            <a:off x="12640365" y="8097209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75" name="TextBox 28">
            <a:extLst>
              <a:ext uri="{FF2B5EF4-FFF2-40B4-BE49-F238E27FC236}">
                <a16:creationId xmlns:a16="http://schemas.microsoft.com/office/drawing/2014/main" id="{48FE41C3-6ED9-210D-CD8A-38895FA5EFFD}"/>
              </a:ext>
            </a:extLst>
          </p:cNvPr>
          <p:cNvSpPr txBox="1"/>
          <p:nvPr/>
        </p:nvSpPr>
        <p:spPr>
          <a:xfrm>
            <a:off x="12660243" y="10140584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050" y="1905000"/>
            <a:ext cx="6959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0666" b="0" i="0" u="none" strike="noStrike" spc="-747" dirty="0">
                <a:solidFill>
                  <a:srgbClr val="FDFDFD"/>
                </a:solidFill>
                <a:ea typeface="Kim jung chul Gothic Bold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ea typeface="Kim jung chul Gothic Bold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563100" y="10083800"/>
            <a:ext cx="13233400" cy="214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100" y="8343900"/>
            <a:ext cx="13233400" cy="214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464300"/>
            <a:ext cx="13233400" cy="2146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4584700"/>
            <a:ext cx="13233400" cy="2146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705100"/>
            <a:ext cx="13233400" cy="2146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147300" y="2984500"/>
            <a:ext cx="2400300" cy="142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04800" y="3225800"/>
            <a:ext cx="9169400" cy="520700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및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기술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검토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04800" y="3797300"/>
            <a:ext cx="91567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세부항목에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내용을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간단하게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147300" y="4876800"/>
            <a:ext cx="2400300" cy="142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04800" y="5105400"/>
            <a:ext cx="9169400" cy="520700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재료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선정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(</a:t>
            </a: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고강도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강재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, </a:t>
            </a: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친환경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소재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04800" y="5676900"/>
            <a:ext cx="91567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세부항목에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내용을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간단하게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47300" y="6756400"/>
            <a:ext cx="2400300" cy="142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>
                <a:solidFill>
                  <a:srgbClr val="5888EC"/>
                </a:solidFill>
                <a:latin typeface="Kim jung chul Gothic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04800" y="6997700"/>
            <a:ext cx="9169400" cy="520700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최신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조선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기술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적용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(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용접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,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블록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공법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04800" y="7569200"/>
            <a:ext cx="91567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세부항목에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내용을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간단하게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47300" y="8648700"/>
            <a:ext cx="2400300" cy="142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04800" y="8877300"/>
            <a:ext cx="9169400" cy="520700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안전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장비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탑재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(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소방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·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구조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·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위성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통신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004800" y="9448800"/>
            <a:ext cx="91567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세부항목에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내용을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간단하게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47300" y="10528300"/>
            <a:ext cx="2400300" cy="142240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>
                <a:solidFill>
                  <a:srgbClr val="5888EC"/>
                </a:solidFill>
                <a:latin typeface="Kim jung chul Gothic Bold"/>
              </a:rPr>
              <a:t>05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04800" y="10769600"/>
            <a:ext cx="9169400" cy="520700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시운전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및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공인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인증</a:t>
            </a:r>
            <a:r>
              <a:rPr lang="en-US" sz="2933" b="0" i="0" u="none" strike="noStrike" spc="-204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2933" b="0" i="0" u="none" strike="noStrike" spc="-204">
                <a:solidFill>
                  <a:srgbClr val="32281E"/>
                </a:solidFill>
                <a:ea typeface="Kim jung chul Gothic Bold"/>
              </a:rPr>
              <a:t>시험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04800" y="11341100"/>
            <a:ext cx="9156700" cy="4318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세부항목에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내용을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간단하게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2057400"/>
            <a:ext cx="381000" cy="35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019300" y="2057400"/>
            <a:ext cx="1993900" cy="381000"/>
          </a:xfrm>
          <a:prstGeom prst="rect">
            <a:avLst/>
          </a:prstGeom>
        </p:spPr>
        <p:txBody>
          <a:bodyPr lIns="0" tIns="13546" rIns="0" bIns="13546" rtlCol="0" anchor="ctr"/>
          <a:lstStyle/>
          <a:p>
            <a:pPr lvl="0" algn="ctr">
              <a:lnSpc>
                <a:spcPct val="107899"/>
              </a:lnSpc>
            </a:pPr>
            <a:r>
              <a:rPr lang="ko-KR" sz="2133" b="0" i="0" u="none" strike="noStrike" spc="-21">
                <a:solidFill>
                  <a:srgbClr val="32281E"/>
                </a:solidFill>
                <a:ea typeface="Pretendard ExtraBold"/>
              </a:rPr>
              <a:t>미리조선기술</a:t>
            </a:r>
            <a:r>
              <a:rPr lang="en-US" sz="2133" b="0" i="0" u="none" strike="noStrike" spc="-21">
                <a:solidFill>
                  <a:srgbClr val="32281E"/>
                </a:solidFill>
                <a:latin typeface="Pretendard ExtraBold"/>
              </a:rPr>
              <a:t>(</a:t>
            </a:r>
            <a:r>
              <a:rPr lang="ko-KR" sz="2133" b="0" i="0" u="none" strike="noStrike" spc="-21">
                <a:solidFill>
                  <a:srgbClr val="32281E"/>
                </a:solidFill>
                <a:ea typeface="Pretendard ExtraBold"/>
              </a:rPr>
              <a:t>주</a:t>
            </a:r>
            <a:r>
              <a:rPr lang="en-US" sz="2133" b="0" i="0" u="none" strike="noStrike" spc="-21">
                <a:solidFill>
                  <a:srgbClr val="32281E"/>
                </a:solidFill>
                <a:latin typeface="Pretendard ExtraBold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60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13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19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5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172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6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7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78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8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31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9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10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43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11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090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12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6197600"/>
            <a:ext cx="35433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24000" y="645160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설계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확정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8100" y="8420100"/>
            <a:ext cx="3543300" cy="990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067300" y="867410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자재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발주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8700" y="8420100"/>
            <a:ext cx="8851900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597900" y="8674100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제작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장비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탑재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300" y="10655300"/>
            <a:ext cx="5295900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7462500" y="1090930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시운전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납품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7315200"/>
            <a:ext cx="53086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30200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주요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기관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협의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승인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절차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7300" y="9537700"/>
            <a:ext cx="53213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906500" y="979170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안전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장치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사전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점검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시뮬레이션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95200" y="2908300"/>
            <a:ext cx="10502900" cy="914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본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사업은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단계별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목표를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명확히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설정하고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설계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확정에서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자재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조달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제작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장비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탑재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시운전과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납품에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이르기까지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체계적인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일정을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기반으로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추진됩니다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2057400"/>
            <a:ext cx="381000" cy="355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19300" y="2057400"/>
            <a:ext cx="1993900" cy="381000"/>
          </a:xfrm>
          <a:prstGeom prst="rect">
            <a:avLst/>
          </a:prstGeom>
        </p:spPr>
        <p:txBody>
          <a:bodyPr lIns="0" tIns="13546" rIns="0" bIns="13546" rtlCol="0" anchor="ctr"/>
          <a:lstStyle/>
          <a:p>
            <a:pPr lvl="0" algn="ctr">
              <a:lnSpc>
                <a:spcPct val="107899"/>
              </a:lnSpc>
            </a:pPr>
            <a:r>
              <a:rPr lang="ko-KR" sz="2133" b="0" i="0" u="none" strike="noStrike" spc="-21">
                <a:solidFill>
                  <a:srgbClr val="32281E"/>
                </a:solidFill>
                <a:ea typeface="Pretendard ExtraBold"/>
              </a:rPr>
              <a:t>미리조선기술</a:t>
            </a:r>
            <a:r>
              <a:rPr lang="en-US" sz="2133" b="0" i="0" u="none" strike="noStrike" spc="-21">
                <a:solidFill>
                  <a:srgbClr val="32281E"/>
                </a:solidFill>
                <a:latin typeface="Pretendard ExtraBold"/>
              </a:rPr>
              <a:t>(</a:t>
            </a:r>
            <a:r>
              <a:rPr lang="ko-KR" sz="2133" b="0" i="0" u="none" strike="noStrike" spc="-21">
                <a:solidFill>
                  <a:srgbClr val="32281E"/>
                </a:solidFill>
                <a:ea typeface="Pretendard ExtraBold"/>
              </a:rPr>
              <a:t>주</a:t>
            </a:r>
            <a:r>
              <a:rPr lang="en-US" sz="2133" b="0" i="0" u="none" strike="noStrike" spc="-21">
                <a:solidFill>
                  <a:srgbClr val="32281E"/>
                </a:solidFill>
                <a:latin typeface="Pretendard ExtraBold"/>
              </a:rPr>
              <a:t>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4800" y="2425700"/>
            <a:ext cx="6959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0666" b="0" i="0" u="none" strike="noStrike" spc="-747">
                <a:solidFill>
                  <a:srgbClr val="32281E"/>
                </a:solidFill>
                <a:ea typeface="Kim jung chul Gothic Bold"/>
              </a:rPr>
              <a:t>기대효과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본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사업을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통해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공공안전과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해양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치안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역량이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한층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강화되며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연구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행정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지원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분야에서도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효율성이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증대될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것으로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기대됩니다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또한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친환경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기술과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최신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조선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공법의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적용으로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지속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가능성과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품질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경쟁력을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확보합니다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600" y="3238500"/>
            <a:ext cx="1270000" cy="1270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74300" y="4521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행정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048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50900" y="33401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공공기관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업무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행정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신뢰성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강화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9600" y="6591300"/>
            <a:ext cx="1270000" cy="1270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74300" y="78740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경제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9600" y="9944100"/>
            <a:ext cx="1270000" cy="127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74300" y="112268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국제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04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04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50900" y="66929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국산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조선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활용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지역경제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활성화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02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02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302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576300" y="100457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해외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납품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가능성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한국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홍보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627</Words>
  <Application>Microsoft Office PowerPoint</Application>
  <PresentationFormat>사용자 지정</PresentationFormat>
  <Paragraphs>122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맑은 고딕</vt:lpstr>
      <vt:lpstr>Kim jung chul Gothic Regular</vt:lpstr>
      <vt:lpstr>Pretendard Regular</vt:lpstr>
      <vt:lpstr>Gothic A1 Light</vt:lpstr>
      <vt:lpstr>Pretendard Medium</vt:lpstr>
      <vt:lpstr>Arial</vt:lpstr>
      <vt:lpstr>Pretendard ExtraBold</vt:lpstr>
      <vt:lpstr>Calibri</vt:lpstr>
      <vt:lpstr>Kim jung chul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19</cp:revision>
  <dcterms:created xsi:type="dcterms:W3CDTF">2006-08-16T00:00:00Z</dcterms:created>
  <dcterms:modified xsi:type="dcterms:W3CDTF">2025-10-21T01:36:36Z</dcterms:modified>
</cp:coreProperties>
</file>